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17"/>
  </p:notesMasterIdLst>
  <p:sldIdLst>
    <p:sldId id="257" r:id="rId2"/>
    <p:sldId id="278" r:id="rId3"/>
    <p:sldId id="258" r:id="rId4"/>
    <p:sldId id="274" r:id="rId5"/>
    <p:sldId id="276" r:id="rId6"/>
    <p:sldId id="279" r:id="rId7"/>
    <p:sldId id="277" r:id="rId8"/>
    <p:sldId id="280" r:id="rId9"/>
    <p:sldId id="281" r:id="rId10"/>
    <p:sldId id="282" r:id="rId11"/>
    <p:sldId id="283" r:id="rId12"/>
    <p:sldId id="285" r:id="rId13"/>
    <p:sldId id="284" r:id="rId14"/>
    <p:sldId id="266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08" autoAdjust="0"/>
    <p:restoredTop sz="89252" autoAdjust="0"/>
  </p:normalViewPr>
  <p:slideViewPr>
    <p:cSldViewPr snapToGrid="0" showGuides="1">
      <p:cViewPr varScale="1">
        <p:scale>
          <a:sx n="108" d="100"/>
          <a:sy n="108" d="100"/>
        </p:scale>
        <p:origin x="208" y="21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tiff>
</file>

<file path=ppt/media/image13.jpe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06/03/19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279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71176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861949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12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042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3/6/19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DF9DC3-B70D-3945-8522-F51788813172}"/>
              </a:ext>
            </a:extLst>
          </p:cNvPr>
          <p:cNvSpPr/>
          <p:nvPr/>
        </p:nvSpPr>
        <p:spPr>
          <a:xfrm>
            <a:off x="-154489" y="-165970"/>
            <a:ext cx="12500975" cy="7189939"/>
          </a:xfrm>
          <a:prstGeom prst="rect">
            <a:avLst/>
          </a:prstGeom>
          <a:solidFill>
            <a:schemeClr val="accent1">
              <a:alpha val="4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997344" y="1468794"/>
            <a:ext cx="8197309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6000" b="1" dirty="0">
                <a:latin typeface="Goudy Old Style" panose="02020502050305020303" pitchFamily="18" charset="77"/>
              </a:rPr>
              <a:t>Ethnicity of Heart Disease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893848" y="4154019"/>
            <a:ext cx="2404313" cy="276998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endParaRPr lang="en-US" sz="20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 err="1">
                <a:latin typeface="Goudy Old Style" panose="02020502050305020303" pitchFamily="18" charset="77"/>
              </a:rPr>
              <a:t>Preeya</a:t>
            </a:r>
            <a:r>
              <a:rPr lang="en-US" sz="2400" dirty="0">
                <a:latin typeface="Goudy Old Style" panose="02020502050305020303" pitchFamily="18" charset="77"/>
              </a:rPr>
              <a:t> </a:t>
            </a:r>
            <a:r>
              <a:rPr lang="en-US" sz="2400" dirty="0" err="1">
                <a:latin typeface="Goudy Old Style" panose="02020502050305020303" pitchFamily="18" charset="77"/>
              </a:rPr>
              <a:t>Dahya</a:t>
            </a: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400" dirty="0">
                <a:latin typeface="Goudy Old Style" panose="02020502050305020303" pitchFamily="18" charset="77"/>
              </a:rPr>
              <a:t>Adam Feldstein</a:t>
            </a:r>
            <a:br>
              <a:rPr lang="en-US" sz="2400" dirty="0">
                <a:latin typeface="Goudy Old Style" panose="02020502050305020303" pitchFamily="18" charset="77"/>
              </a:rPr>
            </a:br>
            <a:r>
              <a:rPr lang="en-US" sz="2400" dirty="0">
                <a:latin typeface="Goudy Old Style" panose="02020502050305020303" pitchFamily="18" charset="77"/>
              </a:rPr>
              <a:t>Peter Myers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  <a:p>
            <a:pPr algn="ctr">
              <a:tabLst>
                <a:tab pos="347663" algn="l"/>
              </a:tabLst>
            </a:pPr>
            <a:r>
              <a:rPr lang="en-US" sz="2000" dirty="0">
                <a:latin typeface="Goudy Old Style" panose="02020502050305020303" pitchFamily="18" charset="77"/>
              </a:rPr>
              <a:t>Washington University</a:t>
            </a:r>
            <a:br>
              <a:rPr lang="en-US" sz="2000" dirty="0">
                <a:latin typeface="Goudy Old Style" panose="02020502050305020303" pitchFamily="18" charset="77"/>
              </a:rPr>
            </a:br>
            <a:r>
              <a:rPr lang="en-US" sz="2000" dirty="0">
                <a:latin typeface="Goudy Old Style" panose="02020502050305020303" pitchFamily="18" charset="77"/>
              </a:rPr>
              <a:t>Data Science Bootcamp</a:t>
            </a:r>
          </a:p>
          <a:p>
            <a:pPr algn="ctr">
              <a:tabLst>
                <a:tab pos="347663" algn="l"/>
              </a:tabLst>
            </a:pPr>
            <a:endParaRPr lang="en-US" sz="2400" dirty="0">
              <a:latin typeface="Goudy Old Style" panose="02020502050305020303" pitchFamily="18" charset="77"/>
            </a:endParaRP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789288" y="281665"/>
            <a:ext cx="10613422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fast food restaurants, regardless of ethnicity?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2274969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57198" y="178798"/>
            <a:ext cx="11277601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Can heart disease be predicted by ethnicity, hospital availability, and fast food restaurant availability?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438792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061267" y="165381"/>
            <a:ext cx="206947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Limitations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804443"/>
            <a:ext cx="10087448" cy="5249113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API limitations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Data reduction due to incomplete alignment across datasets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2014 data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12582C-61EB-D24D-A566-7CC9B57F7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4733" y="3646772"/>
            <a:ext cx="2676023" cy="321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48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892152" y="165381"/>
            <a:ext cx="24077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Conclusions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298759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pic>
        <p:nvPicPr>
          <p:cNvPr id="10" name="Picture 9" descr="This is an icon that reads &quot;24Slides.&quot;">
            <a:hlinkClick r:id="rId3"/>
            <a:extLst>
              <a:ext uri="{FF2B5EF4-FFF2-40B4-BE49-F238E27FC236}">
                <a16:creationId xmlns:a16="http://schemas.microsoft.com/office/drawing/2014/main" id="{E88D3554-2B38-7045-B778-76FB3465B8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1650" y="6336441"/>
            <a:ext cx="1028700" cy="293902"/>
          </a:xfrm>
          <a:prstGeom prst="rect">
            <a:avLst/>
          </a:prstGeom>
          <a:effectLst/>
        </p:spPr>
      </p:pic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E0AB5-CF2F-BE49-AA92-7470F15A1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2144-EA7D-A141-ADD6-E59D224899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59515"/>
            <a:ext cx="5486400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D1FCDA-C3B4-C64C-BC2C-6F2D69D7B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45951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68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74578" y="165381"/>
            <a:ext cx="3642857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The Ugly Truth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1180095"/>
            <a:ext cx="7629016" cy="5308573"/>
          </a:xfrm>
          <a:prstGeom prst="rect">
            <a:avLst/>
          </a:prstGeom>
          <a:solidFill>
            <a:srgbClr val="CFCFC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Leading cause of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600,000 deaths per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Over 700,000 heart attacks</a:t>
            </a:r>
          </a:p>
          <a:p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Multifactorial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Diabetes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Obesity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Diet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Sedentary Lifestyle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Excessive alcohol consumption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500" dirty="0">
                <a:solidFill>
                  <a:schemeClr val="tx1"/>
                </a:solidFill>
                <a:latin typeface="Goudy Old Style" panose="02020502050305020303" pitchFamily="18" charset="77"/>
              </a:rPr>
              <a:t>Family History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E01102-57CA-814E-8816-DF7F7064FF4C}"/>
              </a:ext>
            </a:extLst>
          </p:cNvPr>
          <p:cNvSpPr txBox="1"/>
          <p:nvPr/>
        </p:nvSpPr>
        <p:spPr>
          <a:xfrm>
            <a:off x="0" y="6488668"/>
            <a:ext cx="1753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Goudy Old Style" panose="02020502050305020303" pitchFamily="18" charset="77"/>
              </a:rPr>
              <a:t>www.cdc.gov</a:t>
            </a:r>
            <a:endParaRPr lang="en-US" sz="1400" dirty="0">
              <a:latin typeface="Goudy Old Style" panose="02020502050305020303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D5FEF-C008-774E-91A7-3544C43E25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434" y="2134281"/>
            <a:ext cx="4274565" cy="4662164"/>
          </a:xfrm>
          <a:prstGeom prst="rect">
            <a:avLst/>
          </a:prstGeom>
        </p:spPr>
      </p:pic>
      <p:sp>
        <p:nvSpPr>
          <p:cNvPr id="36" name="Freeform 19">
            <a:extLst>
              <a:ext uri="{FF2B5EF4-FFF2-40B4-BE49-F238E27FC236}">
                <a16:creationId xmlns:a16="http://schemas.microsoft.com/office/drawing/2014/main" id="{C6BA1BD5-B1DB-7842-8149-DFD0448EC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AB6CED7-88C9-8944-B67C-3426BF207932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55672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488253" y="165381"/>
            <a:ext cx="3215496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rgbClr val="30353F"/>
                </a:solidFill>
                <a:latin typeface="Goudy Old Style" panose="02020502050305020303" pitchFamily="18" charset="77"/>
              </a:rPr>
              <a:t>Our Question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What does heart disease look like across the US?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3B5C1B-2028-604A-ADBB-5136260CC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3143743"/>
            <a:ext cx="10087448" cy="333743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endParaRPr lang="en-US" dirty="0">
              <a:solidFill>
                <a:schemeClr val="tx1"/>
              </a:solidFill>
              <a:latin typeface="Goudy Old Style" panose="02020502050305020303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5220763" y="165381"/>
            <a:ext cx="175047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5499067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Heart Disease data from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Population data from Census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  <a:latin typeface="Goudy Old Style" panose="02020502050305020303" pitchFamily="18" charset="77"/>
              </a:rPr>
              <a:t>Hospital and Fast Food data from Google API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D506A2-EA3C-FA4C-A350-777D47E47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8089" y="3133480"/>
            <a:ext cx="6266369" cy="3179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21080C-36B6-6A40-A8A8-C99160397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691" y="3272674"/>
            <a:ext cx="6371381" cy="30103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3AF136-382B-FF4E-8D0C-81DCA0FC10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599" y="3346597"/>
            <a:ext cx="7416800" cy="2286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A703BB-E0F0-254C-98A2-9EF9296710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0391" y="3543005"/>
            <a:ext cx="4800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1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255757" y="165381"/>
            <a:ext cx="368049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 Cleaning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1841587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972830" y="165381"/>
            <a:ext cx="424635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The Data: Google API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/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/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/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/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828232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225703" y="227178"/>
            <a:ext cx="974059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200" dirty="0">
                <a:latin typeface="Goudy Old Style" panose="02020502050305020303" pitchFamily="18" charset="77"/>
              </a:rPr>
              <a:t>How does heart disease differ between racial/ethnic groups?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611645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604686" y="152574"/>
            <a:ext cx="10982625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>
                <a:latin typeface="Goudy Old Style" panose="02020502050305020303" pitchFamily="18" charset="77"/>
              </a:rPr>
              <a:t>Is the rate of heart disease proportional to overall population for different ethnicities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4" y="729655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963832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376804" y="188954"/>
            <a:ext cx="1143839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Goudy Old Style" panose="02020502050305020303" pitchFamily="18" charset="77"/>
              </a:rPr>
              <a:t>Is there a relationship between heart disease rates and number of available hospitals, regardless of ethnicity?</a:t>
            </a: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2EBBBF-32AA-434C-8D26-74A2E429D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4" y="3794967"/>
            <a:ext cx="5431587" cy="710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35A187-7ACB-4212-A768-297635B24A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20" t="27304" r="25798"/>
          <a:stretch/>
        </p:blipFill>
        <p:spPr>
          <a:xfrm>
            <a:off x="376804" y="1272829"/>
            <a:ext cx="3543903" cy="22936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6FD6D3-F401-4521-A62F-9F1CC177D1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2" t="20111" r="29116" b="9642"/>
          <a:stretch/>
        </p:blipFill>
        <p:spPr>
          <a:xfrm>
            <a:off x="4283335" y="1272829"/>
            <a:ext cx="3625327" cy="22998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AC829-5906-48B2-BAF2-E1685932879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26" t="18782" r="28693" b="12512"/>
          <a:stretch/>
        </p:blipFill>
        <p:spPr>
          <a:xfrm>
            <a:off x="8150942" y="1272830"/>
            <a:ext cx="3756512" cy="23028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099E4E-2488-4FBF-870A-7CBD43145E1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611" y="3794967"/>
            <a:ext cx="4343383" cy="2895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98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345</Words>
  <Application>Microsoft Macintosh PowerPoint</Application>
  <PresentationFormat>Widescreen</PresentationFormat>
  <Paragraphs>78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Century Gothic</vt:lpstr>
      <vt:lpstr>Goudy Old Style</vt:lpstr>
      <vt:lpstr>Segoe UI Light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11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2019-03-06T00:58:28Z</dcterms:created>
  <dcterms:modified xsi:type="dcterms:W3CDTF">2019-03-07T03:42:46Z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2018-11-28T19:57:57.0463439Z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